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ls" ContentType="application/vnd.ms-exce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9" r:id="rId3"/>
    <p:sldId id="268" r:id="rId4"/>
    <p:sldId id="269" r:id="rId5"/>
    <p:sldId id="293" r:id="rId6"/>
    <p:sldId id="288" r:id="rId7"/>
    <p:sldId id="303" r:id="rId8"/>
    <p:sldId id="284" r:id="rId9"/>
    <p:sldId id="292" r:id="rId10"/>
    <p:sldId id="291" r:id="rId11"/>
    <p:sldId id="273" r:id="rId12"/>
    <p:sldId id="276" r:id="rId13"/>
    <p:sldId id="297" r:id="rId14"/>
    <p:sldId id="295" r:id="rId15"/>
    <p:sldId id="275" r:id="rId16"/>
    <p:sldId id="263" r:id="rId17"/>
    <p:sldId id="302" r:id="rId18"/>
    <p:sldId id="264" r:id="rId19"/>
    <p:sldId id="298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  <a:srgbClr val="0000CC"/>
    <a:srgbClr val="00FF00"/>
    <a:srgbClr val="00C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DCDE98-5A61-414D-B1B8-45446B93315D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C7C9AA-ADC0-4214-B683-72959646447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D205715-3C69-48B2-9A9C-DBEDA94FE6F9}" type="slidenum">
              <a:rPr lang="en-US" smtClean="0"/>
              <a:pPr/>
              <a:t>10</a:t>
            </a:fld>
            <a:endParaRPr lang="en-US" smtClean="0"/>
          </a:p>
        </p:txBody>
      </p:sp>
      <p:sp>
        <p:nvSpPr>
          <p:cNvPr id="31747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0" tIns="45715" rIns="91430" bIns="45715" anchor="b"/>
          <a:lstStyle/>
          <a:p>
            <a:pPr algn="r"/>
            <a:fld id="{B6413ADB-4232-4ED5-B38E-B810A9A1EEF8}" type="slidenum">
              <a:rPr lang="en-US" sz="1200">
                <a:latin typeface="Times New Roman" pitchFamily="18" charset="0"/>
                <a:cs typeface="Times New Roman" pitchFamily="18" charset="0"/>
              </a:rPr>
              <a:pPr algn="r"/>
              <a:t>10</a:t>
            </a:fld>
            <a:endParaRPr lang="en-US" sz="1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74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  <a:ln/>
        </p:spPr>
        <p:txBody>
          <a:bodyPr lIns="91430" tIns="45715" rIns="91430" bIns="45715"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F032F1F-F9F2-4F64-B9A5-208B8435DAA2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679450"/>
            <a:ext cx="4627563" cy="3470275"/>
          </a:xfrm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75150"/>
            <a:ext cx="5029200" cy="4073525"/>
          </a:xfrm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D537-9924-4958-B74B-93A017136685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6E81-A4EA-487E-A1CC-526EAB55F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D537-9924-4958-B74B-93A017136685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6E81-A4EA-487E-A1CC-526EAB55F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D537-9924-4958-B74B-93A017136685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6E81-A4EA-487E-A1CC-526EAB55F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33EE-4E79-4700-80D7-227E5FBFCDB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D537-9924-4958-B74B-93A017136685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6E81-A4EA-487E-A1CC-526EAB55F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D537-9924-4958-B74B-93A017136685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6E81-A4EA-487E-A1CC-526EAB55F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D537-9924-4958-B74B-93A017136685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6E81-A4EA-487E-A1CC-526EAB55F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D537-9924-4958-B74B-93A017136685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6E81-A4EA-487E-A1CC-526EAB55F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D537-9924-4958-B74B-93A017136685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6E81-A4EA-487E-A1CC-526EAB55F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D537-9924-4958-B74B-93A017136685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6E81-A4EA-487E-A1CC-526EAB55F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D537-9924-4958-B74B-93A017136685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6E81-A4EA-487E-A1CC-526EAB55F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69D537-9924-4958-B74B-93A017136685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AC6E81-A4EA-487E-A1CC-526EAB55F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69D537-9924-4958-B74B-93A017136685}" type="datetimeFigureOut">
              <a:rPr lang="en-US" smtClean="0"/>
              <a:pPr/>
              <a:t>12/23/2009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AC6E81-A4EA-487E-A1CC-526EAB55F4C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5" Type="http://schemas.openxmlformats.org/officeDocument/2006/relationships/oleObject" Target="../embeddings/Microsoft_Office_Excel_97-2003_Worksheet3.xls"/><Relationship Id="rId4" Type="http://schemas.openxmlformats.org/officeDocument/2006/relationships/oleObject" Target="../embeddings/Microsoft_Office_Excel_97-2003_Worksheet2.xls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Microsoft_Office_Excel_97-2003_Worksheet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447801"/>
            <a:ext cx="9144000" cy="2286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Status of </a:t>
            </a:r>
            <a:r>
              <a:rPr lang="en-US" b="1" dirty="0" smtClean="0">
                <a:solidFill>
                  <a:srgbClr val="FF0000"/>
                </a:solidFill>
              </a:rPr>
              <a:t>Revised National Tuberculosis Control Program (RNTCP) </a:t>
            </a:r>
            <a:r>
              <a:rPr lang="en-US" b="1" dirty="0" smtClean="0">
                <a:solidFill>
                  <a:srgbClr val="FF0000"/>
                </a:solidFill>
              </a:rPr>
              <a:t>in India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Dr </a:t>
            </a:r>
            <a:r>
              <a:rPr lang="en-US" dirty="0" err="1" smtClean="0"/>
              <a:t>Jitendra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457200" y="76200"/>
            <a:ext cx="8229600" cy="609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50000"/>
              </a:spcBef>
            </a:pP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Achievements in line with the global targets</a:t>
            </a:r>
            <a:endParaRPr lang="en-US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762000" y="4953000"/>
            <a:ext cx="60960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accent1"/>
              </a:buClr>
              <a:buSzPct val="65000"/>
              <a:buFont typeface="Wingdings" pitchFamily="2" charset="2"/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Achievements since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implementation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65000"/>
              <a:buFont typeface="Wingdings" pitchFamily="2" charset="2"/>
              <a:buChar char="n"/>
            </a:pP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&gt; 40 million TB suspects examined 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65000"/>
              <a:buFont typeface="Wingdings" pitchFamily="2" charset="2"/>
              <a:buChar char="n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&gt; 9 million patients placed on treatment</a:t>
            </a:r>
          </a:p>
          <a:p>
            <a:pPr marL="342900" indent="-342900">
              <a:spcBef>
                <a:spcPct val="20000"/>
              </a:spcBef>
              <a:buClr>
                <a:srgbClr val="FF0000"/>
              </a:buClr>
              <a:buSzPct val="65000"/>
              <a:buFont typeface="Wingdings" pitchFamily="2" charset="2"/>
              <a:buChar char="n"/>
            </a:pP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&gt; 1.6 million lives saved (deaths averted)</a:t>
            </a:r>
          </a:p>
        </p:txBody>
      </p:sp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1295400"/>
            <a:ext cx="8382000" cy="347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914400" y="849868"/>
            <a:ext cx="815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Annualized new smear (+) case detection rate and T/t success rate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-228600"/>
            <a:ext cx="8915400" cy="914400"/>
          </a:xfrm>
        </p:spPr>
        <p:txBody>
          <a:bodyPr anchor="ctr"/>
          <a:lstStyle/>
          <a:p>
            <a:pPr eaLnBrk="1" hangingPunct="1"/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Progress Towards MDGs</a:t>
            </a:r>
          </a:p>
        </p:txBody>
      </p:sp>
      <p:sp>
        <p:nvSpPr>
          <p:cNvPr id="512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317500" y="609600"/>
            <a:ext cx="8534400" cy="6096000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Goal 6: “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Combat HIV/AIDS, malaria and other diseases”</a:t>
            </a:r>
            <a:endParaRPr lang="en-US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lvl="1" indent="-342900">
              <a:lnSpc>
                <a:spcPct val="90000"/>
              </a:lnSpc>
              <a:buNone/>
            </a:pP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- Target 8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: “By 2015, to have halted and begun to reverse the incidence of malaria and other major diseases…”</a:t>
            </a:r>
          </a:p>
          <a:p>
            <a:pPr eaLnBrk="1" hangingPunct="1">
              <a:lnSpc>
                <a:spcPct val="90000"/>
              </a:lnSpc>
            </a:pP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Indicator 23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: between 1990 &amp; 2015 to halve prevalence of TB disease and deaths due to TB </a:t>
            </a: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lvl="1"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19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endParaRPr lang="en-US" sz="1900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1900" b="1" dirty="0" smtClean="0">
                <a:latin typeface="Times New Roman" pitchFamily="18" charset="0"/>
                <a:cs typeface="Times New Roman" pitchFamily="18" charset="0"/>
              </a:rPr>
              <a:t>Indicator 24</a:t>
            </a:r>
            <a:r>
              <a:rPr lang="en-US" sz="1900" dirty="0" smtClean="0">
                <a:latin typeface="Times New Roman" pitchFamily="18" charset="0"/>
                <a:cs typeface="Times New Roman" pitchFamily="18" charset="0"/>
              </a:rPr>
              <a:t>: to detect 70% of new infectious cases and to  successfully treat 85% of detected sputum positive patients 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609600" y="2133600"/>
            <a:ext cx="7772400" cy="2667000"/>
            <a:chOff x="720" y="1152"/>
            <a:chExt cx="4345" cy="1373"/>
          </a:xfrm>
        </p:grpSpPr>
        <p:grpSp>
          <p:nvGrpSpPr>
            <p:cNvPr id="3" name="Group 5"/>
            <p:cNvGrpSpPr>
              <a:grpSpLocks/>
            </p:cNvGrpSpPr>
            <p:nvPr/>
          </p:nvGrpSpPr>
          <p:grpSpPr bwMode="auto">
            <a:xfrm>
              <a:off x="720" y="1152"/>
              <a:ext cx="4345" cy="1373"/>
              <a:chOff x="816" y="1152"/>
              <a:chExt cx="4345" cy="1373"/>
            </a:xfrm>
          </p:grpSpPr>
          <p:graphicFrame>
            <p:nvGraphicFramePr>
              <p:cNvPr id="5122" name="Object 6"/>
              <p:cNvGraphicFramePr>
                <a:graphicFrameLocks noChangeAspect="1"/>
              </p:cNvGraphicFramePr>
              <p:nvPr/>
            </p:nvGraphicFramePr>
            <p:xfrm>
              <a:off x="816" y="1152"/>
              <a:ext cx="2041" cy="1373"/>
            </p:xfrm>
            <a:graphic>
              <a:graphicData uri="http://schemas.openxmlformats.org/presentationml/2006/ole">
                <p:oleObj spid="_x0000_s9218" r:id="rId4" imgW="3237257" imgH="1981372" progId="Excel.Sheet.8">
                  <p:embed/>
                </p:oleObj>
              </a:graphicData>
            </a:graphic>
          </p:graphicFrame>
          <p:graphicFrame>
            <p:nvGraphicFramePr>
              <p:cNvPr id="5123" name="Object 7"/>
              <p:cNvGraphicFramePr>
                <a:graphicFrameLocks noChangeAspect="1"/>
              </p:cNvGraphicFramePr>
              <p:nvPr/>
            </p:nvGraphicFramePr>
            <p:xfrm>
              <a:off x="3120" y="1152"/>
              <a:ext cx="2041" cy="1373"/>
            </p:xfrm>
            <a:graphic>
              <a:graphicData uri="http://schemas.openxmlformats.org/presentationml/2006/ole">
                <p:oleObj spid="_x0000_s9219" r:id="rId5" imgW="3237257" imgH="1981372" progId="Excel.Sheet.8">
                  <p:embed/>
                </p:oleObj>
              </a:graphicData>
            </a:graphic>
          </p:graphicFrame>
        </p:grpSp>
        <p:sp>
          <p:nvSpPr>
            <p:cNvPr id="5130" name="Text Box 8"/>
            <p:cNvSpPr txBox="1">
              <a:spLocks noChangeArrowheads="1"/>
            </p:cNvSpPr>
            <p:nvPr/>
          </p:nvSpPr>
          <p:spPr bwMode="auto">
            <a:xfrm>
              <a:off x="3984" y="1640"/>
              <a:ext cx="524" cy="2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b="1"/>
                <a:t>   33%</a:t>
              </a:r>
            </a:p>
          </p:txBody>
        </p:sp>
        <p:sp>
          <p:nvSpPr>
            <p:cNvPr id="5131" name="Text Box 9"/>
            <p:cNvSpPr txBox="1">
              <a:spLocks noChangeArrowheads="1"/>
            </p:cNvSpPr>
            <p:nvPr/>
          </p:nvSpPr>
          <p:spPr bwMode="auto">
            <a:xfrm>
              <a:off x="4596" y="1785"/>
              <a:ext cx="20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b="1"/>
                <a:t>?</a:t>
              </a:r>
            </a:p>
          </p:txBody>
        </p:sp>
        <p:sp>
          <p:nvSpPr>
            <p:cNvPr id="5132" name="Text Box 10"/>
            <p:cNvSpPr txBox="1">
              <a:spLocks noChangeArrowheads="1"/>
            </p:cNvSpPr>
            <p:nvPr/>
          </p:nvSpPr>
          <p:spPr bwMode="auto">
            <a:xfrm>
              <a:off x="1698" y="1677"/>
              <a:ext cx="48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b="1"/>
                <a:t>  47%</a:t>
              </a:r>
            </a:p>
          </p:txBody>
        </p:sp>
        <p:sp>
          <p:nvSpPr>
            <p:cNvPr id="5133" name="Text Box 11"/>
            <p:cNvSpPr txBox="1">
              <a:spLocks noChangeArrowheads="1"/>
            </p:cNvSpPr>
            <p:nvPr/>
          </p:nvSpPr>
          <p:spPr bwMode="auto">
            <a:xfrm>
              <a:off x="2340" y="1776"/>
              <a:ext cx="204" cy="2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b="1"/>
                <a:t>?</a:t>
              </a:r>
            </a:p>
          </p:txBody>
        </p:sp>
      </p:grpSp>
      <p:sp>
        <p:nvSpPr>
          <p:cNvPr id="5127" name="Line 12"/>
          <p:cNvSpPr>
            <a:spLocks noChangeShapeType="1"/>
          </p:cNvSpPr>
          <p:nvPr/>
        </p:nvSpPr>
        <p:spPr bwMode="auto">
          <a:xfrm>
            <a:off x="2667000" y="2971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5128" name="Line 13"/>
          <p:cNvSpPr>
            <a:spLocks noChangeShapeType="1"/>
          </p:cNvSpPr>
          <p:nvPr/>
        </p:nvSpPr>
        <p:spPr bwMode="auto">
          <a:xfrm>
            <a:off x="6781800" y="28956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381000" y="6504801"/>
            <a:ext cx="199702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WHO Global TB Report 2008</a:t>
            </a:r>
          </a:p>
        </p:txBody>
      </p:sp>
      <p:graphicFrame>
        <p:nvGraphicFramePr>
          <p:cNvPr id="16" name="Content Placeholder 3"/>
          <p:cNvGraphicFramePr>
            <a:graphicFrameLocks/>
          </p:cNvGraphicFramePr>
          <p:nvPr/>
        </p:nvGraphicFramePr>
        <p:xfrm>
          <a:off x="762001" y="5394960"/>
          <a:ext cx="7848599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6703"/>
                <a:gridCol w="2690948"/>
                <a:gridCol w="2690948"/>
              </a:tblGrid>
              <a:tr h="269240">
                <a:tc>
                  <a:txBody>
                    <a:bodyPr/>
                    <a:lstStyle/>
                    <a:p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Global (2006)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India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692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NSP CDR</a:t>
                      </a: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61%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70% (2007 onwards)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269240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T/t success rate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85%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85% (2003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onwards)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1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  <p:bldP spid="51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28600"/>
            <a:ext cx="7620000" cy="1143000"/>
          </a:xfrm>
        </p:spPr>
        <p:txBody>
          <a:bodyPr/>
          <a:lstStyle/>
          <a:p>
            <a:pPr algn="ctr" eaLnBrk="1" hangingPunct="1"/>
            <a:r>
              <a:rPr lang="en-US" sz="3200" b="1" dirty="0" smtClean="0">
                <a:solidFill>
                  <a:srgbClr val="FF0000"/>
                </a:solidFill>
              </a:rPr>
              <a:t>Cost Effectiveness of Program in India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1524000"/>
            <a:ext cx="8229600" cy="3657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n-US" sz="2600" b="1" dirty="0" smtClean="0"/>
              <a:t>Total cost of TB control per capita is US $ 0.1 (2007)</a:t>
            </a:r>
          </a:p>
          <a:p>
            <a:pPr eaLnBrk="1" hangingPunct="1">
              <a:lnSpc>
                <a:spcPct val="80000"/>
              </a:lnSpc>
            </a:pPr>
            <a:endParaRPr lang="en-US" sz="26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600" b="1" dirty="0" smtClean="0"/>
              <a:t>Cost of first line drugs per patient treated in India is US $ 14 compared to US $ 30 (median) for </a:t>
            </a:r>
            <a:r>
              <a:rPr lang="en-US" sz="2600" b="1" dirty="0" smtClean="0"/>
              <a:t>High Burden Countries (HBCs)</a:t>
            </a:r>
            <a:endParaRPr lang="en-US" sz="2600" b="1" dirty="0" smtClean="0"/>
          </a:p>
          <a:p>
            <a:pPr eaLnBrk="1" hangingPunct="1">
              <a:lnSpc>
                <a:spcPct val="80000"/>
              </a:lnSpc>
            </a:pPr>
            <a:endParaRPr lang="en-US" sz="2600" b="1" dirty="0" smtClean="0"/>
          </a:p>
          <a:p>
            <a:pPr eaLnBrk="1" hangingPunct="1">
              <a:lnSpc>
                <a:spcPct val="80000"/>
              </a:lnSpc>
            </a:pPr>
            <a:r>
              <a:rPr lang="en-US" sz="2600" b="1" dirty="0" smtClean="0"/>
              <a:t>India remains the country with lowest cost per patient treated (US $ 84) compared to US $ 274 (median) for HBCs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609600" y="5943600"/>
            <a:ext cx="8305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400" b="1" dirty="0" smtClean="0">
                <a:solidFill>
                  <a:srgbClr val="FF0000"/>
                </a:solidFill>
              </a:rPr>
              <a:t>Source</a:t>
            </a:r>
            <a:r>
              <a:rPr lang="en-US" sz="1400" b="1" dirty="0">
                <a:solidFill>
                  <a:srgbClr val="FF0000"/>
                </a:solidFill>
              </a:rPr>
              <a:t>: WHO Report 2008, Global Tuberculosis Control; pg 71 &amp;</a:t>
            </a:r>
            <a:r>
              <a:rPr lang="en-US" sz="1400" b="1" dirty="0" smtClean="0">
                <a:solidFill>
                  <a:srgbClr val="FF0000"/>
                </a:solidFill>
              </a:rPr>
              <a:t>112</a:t>
            </a:r>
            <a:endParaRPr lang="en-US" sz="1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1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0000"/>
                </a:solidFill>
              </a:rPr>
              <a:t>RNTCP- DOTS-Plus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614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371600"/>
            <a:ext cx="8382000" cy="914400"/>
          </a:xfrm>
        </p:spPr>
        <p:txBody>
          <a:bodyPr>
            <a:normAutofit/>
          </a:bodyPr>
          <a:lstStyle/>
          <a:p>
            <a:r>
              <a:rPr lang="en-US" sz="2400" b="1" dirty="0"/>
              <a:t>RNTCP regimens highly effective, with low failure rates (</a:t>
            </a:r>
            <a:r>
              <a:rPr lang="en-US" sz="2400" b="1" dirty="0">
                <a:sym typeface="Symbol" pitchFamily="18" charset="2"/>
              </a:rPr>
              <a:t></a:t>
            </a:r>
            <a:r>
              <a:rPr lang="en-US" sz="2400" b="1" dirty="0"/>
              <a:t>2% in CAT I , 6% in CAT II cases</a:t>
            </a:r>
            <a:r>
              <a:rPr lang="en-US" sz="2400" b="1" dirty="0" smtClean="0"/>
              <a:t>)</a:t>
            </a:r>
            <a:endParaRPr lang="en-US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762000" y="3694093"/>
            <a:ext cx="7772400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800" dirty="0" smtClean="0"/>
              <a:t>MDR-TB: 3% in new cases</a:t>
            </a:r>
          </a:p>
          <a:p>
            <a:pPr>
              <a:buNone/>
            </a:pPr>
            <a:r>
              <a:rPr lang="en-US" sz="2800" dirty="0" smtClean="0"/>
              <a:t>                 12-17% in retreatment cases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762000" y="2568714"/>
            <a:ext cx="7696200" cy="70788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India- Highest burden country in world</a:t>
            </a:r>
          </a:p>
          <a:p>
            <a:r>
              <a:rPr lang="en-US" sz="2000" b="1" dirty="0" smtClean="0"/>
              <a:t>            On verge of MDR-TB epidemic</a:t>
            </a:r>
            <a:endParaRPr lang="en-US" sz="2000" b="1" dirty="0"/>
          </a:p>
        </p:txBody>
      </p:sp>
      <p:sp>
        <p:nvSpPr>
          <p:cNvPr id="7" name="Rectangle 6"/>
          <p:cNvSpPr/>
          <p:nvPr/>
        </p:nvSpPr>
        <p:spPr>
          <a:xfrm>
            <a:off x="381000" y="4895671"/>
            <a:ext cx="8077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b="1" dirty="0" smtClean="0"/>
              <a:t>  Failure </a:t>
            </a:r>
            <a:r>
              <a:rPr lang="en-US" sz="2400" b="1" dirty="0" smtClean="0"/>
              <a:t>cases- previously not been well addressed by RNTCP, now have been addressed in RNTCP under DOTS-Plus 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560387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DOTS-Plus…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762001"/>
            <a:ext cx="8153400" cy="3429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Strategy to prevent MDR-TB</a:t>
            </a:r>
          </a:p>
          <a:p>
            <a:pPr>
              <a:buNone/>
            </a:pPr>
            <a:r>
              <a:rPr lang="en-US" sz="2400" dirty="0" smtClean="0"/>
              <a:t>1. Through </a:t>
            </a:r>
            <a:r>
              <a:rPr lang="en-US" sz="2400" dirty="0" smtClean="0"/>
              <a:t>sustained high-quality DOTS implementation (DOTS- Plus)</a:t>
            </a:r>
          </a:p>
          <a:p>
            <a:pPr>
              <a:buNone/>
            </a:pPr>
            <a:r>
              <a:rPr lang="en-US" sz="2400" dirty="0" smtClean="0"/>
              <a:t>    - MH and GJ: 2007</a:t>
            </a:r>
          </a:p>
          <a:p>
            <a:pPr>
              <a:buNone/>
            </a:pPr>
            <a:r>
              <a:rPr lang="en-US" sz="2400" dirty="0" smtClean="0"/>
              <a:t>    - AP, DL, HR, KE and WB: 2008</a:t>
            </a:r>
          </a:p>
          <a:p>
            <a:pPr>
              <a:buNone/>
            </a:pPr>
            <a:r>
              <a:rPr lang="en-US" sz="2400" dirty="0" smtClean="0"/>
              <a:t>    - Remaining states: 2009-2010</a:t>
            </a:r>
          </a:p>
        </p:txBody>
      </p:sp>
      <p:sp>
        <p:nvSpPr>
          <p:cNvPr id="5" name="Rectangle 4"/>
          <p:cNvSpPr/>
          <p:nvPr/>
        </p:nvSpPr>
        <p:spPr>
          <a:xfrm>
            <a:off x="381000" y="3581400"/>
            <a:ext cx="7924800" cy="83099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sz="2400" dirty="0" smtClean="0"/>
              <a:t>2. </a:t>
            </a:r>
            <a:r>
              <a:rPr lang="en-US" sz="2400" dirty="0" smtClean="0"/>
              <a:t> </a:t>
            </a:r>
            <a:r>
              <a:rPr lang="en-US" sz="2400" dirty="0" smtClean="0"/>
              <a:t>Improve lab capacity- 27 Accredited culture and DST IRLs are being established across country in a phased manner  </a:t>
            </a:r>
            <a:endParaRPr lang="en-US" sz="2400" dirty="0"/>
          </a:p>
        </p:txBody>
      </p:sp>
      <p:sp>
        <p:nvSpPr>
          <p:cNvPr id="7" name="Rectangle 6"/>
          <p:cNvSpPr/>
          <p:nvPr/>
        </p:nvSpPr>
        <p:spPr>
          <a:xfrm>
            <a:off x="609600" y="5401270"/>
            <a:ext cx="2971800" cy="923330"/>
          </a:xfrm>
          <a:prstGeom prst="rect">
            <a:avLst/>
          </a:prstGeom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r>
              <a:rPr lang="en-US" b="1" dirty="0" smtClean="0"/>
              <a:t>DOTS-Plus in MH:</a:t>
            </a:r>
          </a:p>
          <a:p>
            <a:r>
              <a:rPr lang="en-US" dirty="0" smtClean="0"/>
              <a:t>Nagpur circle- 7district (2007)</a:t>
            </a:r>
          </a:p>
          <a:p>
            <a:r>
              <a:rPr lang="en-US" dirty="0" smtClean="0"/>
              <a:t>Akola circle- 6 district (2008)</a:t>
            </a:r>
          </a:p>
        </p:txBody>
      </p:sp>
      <p:sp>
        <p:nvSpPr>
          <p:cNvPr id="6" name="Rectangle 5"/>
          <p:cNvSpPr/>
          <p:nvPr/>
        </p:nvSpPr>
        <p:spPr>
          <a:xfrm>
            <a:off x="3581400" y="5638800"/>
            <a:ext cx="517923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D60093"/>
                </a:solidFill>
              </a:rPr>
              <a:t>100% coverage across MH state by 2012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39906" y="4724400"/>
            <a:ext cx="79658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3. </a:t>
            </a:r>
            <a:r>
              <a:rPr lang="en-US" sz="2400" dirty="0" smtClean="0"/>
              <a:t>Effective </a:t>
            </a:r>
            <a:r>
              <a:rPr lang="en-US" sz="2400" dirty="0" smtClean="0"/>
              <a:t>t/t of MDR-TB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382000" cy="5562600"/>
          </a:xfrm>
        </p:spPr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By 2010 DOTS-Plus services available in all states</a:t>
            </a:r>
          </a:p>
          <a:p>
            <a:pPr eaLnBrk="1" hangingPunct="1">
              <a:lnSpc>
                <a:spcPct val="90000"/>
              </a:lnSpc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By 2012, universal access under RNTCP to laboratory based quality assured MDR-TB diagnosis for all retreatment TB cases and new cases who have failed treatment</a:t>
            </a:r>
          </a:p>
          <a:p>
            <a:pPr eaLnBrk="1" hangingPunct="1">
              <a:lnSpc>
                <a:spcPct val="90000"/>
              </a:lnSpc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By 2012, free and quality assured treatment to all MDR-TB cases diagnosed under RNTCP (~30,000 annually)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endParaRPr lang="en-US" sz="25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90000"/>
              </a:lnSpc>
            </a:pPr>
            <a:r>
              <a:rPr lang="en-US" sz="2500" dirty="0" smtClean="0">
                <a:latin typeface="Times New Roman" pitchFamily="18" charset="0"/>
                <a:cs typeface="Times New Roman" pitchFamily="18" charset="0"/>
              </a:rPr>
              <a:t>By 2015, universal access to MDR diagnosis and treatment for all smear positive TB cases under RNTCP</a:t>
            </a:r>
          </a:p>
        </p:txBody>
      </p:sp>
      <p:sp>
        <p:nvSpPr>
          <p:cNvPr id="26627" name="Rectangle 3"/>
          <p:cNvSpPr>
            <a:spLocks noChangeArrowheads="1"/>
          </p:cNvSpPr>
          <p:nvPr/>
        </p:nvSpPr>
        <p:spPr bwMode="auto">
          <a:xfrm>
            <a:off x="457200" y="304801"/>
            <a:ext cx="8229600" cy="4571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buNone/>
            </a:pPr>
            <a:r>
              <a:rPr lang="en-US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RNTCP- DOTS-Plus Vision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Changes in RNTCP policy on diagnosis of smear positive pulmonary TB</a:t>
            </a:r>
            <a:endParaRPr lang="en-US" sz="4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10200"/>
          </a:xfrm>
        </p:spPr>
        <p:txBody>
          <a:bodyPr>
            <a:noAutofit/>
          </a:bodyPr>
          <a:lstStyle/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Number of sputum specimen required for diagnosis is 2, with one of them being a morning sputum</a:t>
            </a:r>
          </a:p>
          <a:p>
            <a:pPr marL="457200" indent="-457200">
              <a:buAutoNum type="arabicPeriod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Diagnosis of PTB suspect- One smear specimen positive out of the two is enough to declare a patient as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Sm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+ PTB</a:t>
            </a:r>
          </a:p>
          <a:p>
            <a:pPr marL="457200" indent="-457200">
              <a:buAutoNum type="arabicPeriod"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Definition of PTB suspect-  any person with cough for 2 weeks, or more</a:t>
            </a:r>
          </a:p>
          <a:p>
            <a:pPr>
              <a:buNone/>
            </a:pPr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>Challenges…</a:t>
            </a:r>
            <a:endParaRPr lang="en-US" sz="3600" b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Wide variation in capacity of health systems in states</a:t>
            </a:r>
          </a:p>
          <a:p>
            <a:r>
              <a:rPr lang="en-US" dirty="0" smtClean="0"/>
              <a:t>Burden </a:t>
            </a:r>
            <a:r>
              <a:rPr lang="en-US" dirty="0" smtClean="0"/>
              <a:t>d</a:t>
            </a:r>
            <a:r>
              <a:rPr lang="en-US" dirty="0" smtClean="0"/>
              <a:t>ue to</a:t>
            </a:r>
            <a:r>
              <a:rPr lang="en-US" dirty="0" smtClean="0"/>
              <a:t> </a:t>
            </a:r>
            <a:r>
              <a:rPr lang="en-US" dirty="0" smtClean="0"/>
              <a:t>TB-HIV co-infection</a:t>
            </a:r>
          </a:p>
          <a:p>
            <a:r>
              <a:rPr lang="en-US" dirty="0" smtClean="0"/>
              <a:t>Ensure adherence of </a:t>
            </a:r>
            <a:r>
              <a:rPr lang="en-US" dirty="0" smtClean="0"/>
              <a:t>t</a:t>
            </a:r>
            <a:r>
              <a:rPr lang="en-US" dirty="0" smtClean="0"/>
              <a:t>reatment</a:t>
            </a:r>
            <a:endParaRPr lang="en-US" dirty="0" smtClean="0"/>
          </a:p>
          <a:p>
            <a:r>
              <a:rPr lang="en-US" dirty="0" smtClean="0"/>
              <a:t>Large &amp; unregulated </a:t>
            </a:r>
            <a:r>
              <a:rPr lang="en-US" dirty="0" smtClean="0"/>
              <a:t>private </a:t>
            </a:r>
            <a:r>
              <a:rPr lang="en-US" dirty="0" smtClean="0"/>
              <a:t>system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562"/>
          </a:xfrm>
        </p:spPr>
        <p:txBody>
          <a:bodyPr>
            <a:normAutofit fontScale="90000"/>
          </a:bodyPr>
          <a:lstStyle/>
          <a:p>
            <a:pPr algn="l"/>
            <a:r>
              <a:rPr lang="en-US" dirty="0" smtClean="0">
                <a:solidFill>
                  <a:srgbClr val="FF0000"/>
                </a:solidFill>
              </a:rPr>
              <a:t>References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638800"/>
          </a:xfrm>
        </p:spPr>
        <p:txBody>
          <a:bodyPr>
            <a:normAutofit fontScale="70000" lnSpcReduction="20000"/>
          </a:bodyPr>
          <a:lstStyle/>
          <a:p>
            <a:pPr algn="just">
              <a:spcAft>
                <a:spcPts val="600"/>
              </a:spcAft>
            </a:pPr>
            <a:r>
              <a:rPr lang="en-US" dirty="0" smtClean="0"/>
              <a:t>Global tuberculosis control : epidemiology, strategy, financing : WHO report 2009.</a:t>
            </a:r>
          </a:p>
          <a:p>
            <a:pPr algn="just">
              <a:spcAft>
                <a:spcPts val="600"/>
              </a:spcAft>
            </a:pPr>
            <a:r>
              <a:rPr lang="en-US" dirty="0" smtClean="0"/>
              <a:t>TB INDIA 2009. RNTCP Status Report. Central TB Division. Directorate General of Health Services. Ministry of Health and Family Welfare. New Delhi.</a:t>
            </a:r>
          </a:p>
          <a:p>
            <a:pPr algn="just">
              <a:spcAft>
                <a:spcPts val="600"/>
              </a:spcAft>
            </a:pPr>
            <a:r>
              <a:rPr lang="en-US" dirty="0" smtClean="0"/>
              <a:t>RNTCP Performance Report, India. Second Quarter, 2009. Central TB Division. Directorate General of Health Services. Ministry of Health and Family Welfare. New Delhi.</a:t>
            </a:r>
          </a:p>
          <a:p>
            <a:pPr algn="just">
              <a:spcAft>
                <a:spcPts val="600"/>
              </a:spcAft>
            </a:pPr>
            <a:r>
              <a:rPr lang="en-US" dirty="0" smtClean="0"/>
              <a:t>RNTCP Performance Report, India. Second Quarter, 2008. Central TB Division. Directorate General of Health Services. Ministry of Health and Family Welfare. New Delhi.</a:t>
            </a:r>
          </a:p>
          <a:p>
            <a:pPr algn="just">
              <a:spcAft>
                <a:spcPts val="600"/>
              </a:spcAft>
            </a:pPr>
            <a:r>
              <a:rPr lang="en-US" dirty="0" smtClean="0"/>
              <a:t>Global Tuberculosis Control: Surveillance, Planning and Financing: WHO Report 2008. </a:t>
            </a:r>
          </a:p>
          <a:p>
            <a:pPr algn="just">
              <a:spcAft>
                <a:spcPts val="600"/>
              </a:spcAft>
            </a:pPr>
            <a:r>
              <a:rPr lang="en-US" dirty="0" smtClean="0"/>
              <a:t>TBC India. Directorate General of Health Services. Ministry of Health and Family Welfare. New Delhi. [Online]. 2009. [cited 2009 Dec 7]; Available from: URL: </a:t>
            </a:r>
            <a:r>
              <a:rPr lang="en-US" u="sng" dirty="0" smtClean="0"/>
              <a:t>http://www.tbcindia.org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1"/>
            <a:ext cx="8229600" cy="1828799"/>
          </a:xfrm>
          <a:solidFill>
            <a:srgbClr val="00FF00"/>
          </a:solidFill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8800" dirty="0" smtClean="0"/>
              <a:t>THANK YOU</a:t>
            </a:r>
            <a:endParaRPr lang="en-US" sz="8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Framework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TB burden</a:t>
            </a:r>
          </a:p>
          <a:p>
            <a:r>
              <a:rPr lang="en-US" sz="2800" dirty="0" smtClean="0"/>
              <a:t>RNTCP implementation</a:t>
            </a:r>
          </a:p>
          <a:p>
            <a:r>
              <a:rPr lang="en-US" sz="2800" dirty="0" smtClean="0"/>
              <a:t>RNTCP performance</a:t>
            </a:r>
          </a:p>
          <a:p>
            <a:r>
              <a:rPr lang="en-US" sz="2800" dirty="0" smtClean="0">
                <a:latin typeface="+mj-lt"/>
              </a:rPr>
              <a:t>Achievements Under RNTCP</a:t>
            </a:r>
          </a:p>
          <a:p>
            <a:pPr>
              <a:buNone/>
            </a:pPr>
            <a:r>
              <a:rPr lang="en-US" sz="2800" dirty="0" smtClean="0">
                <a:latin typeface="+mj-lt"/>
              </a:rPr>
              <a:t>     - Case Detection Rate</a:t>
            </a:r>
          </a:p>
          <a:p>
            <a:pPr>
              <a:buNone/>
            </a:pPr>
            <a:r>
              <a:rPr lang="en-US" sz="2800" dirty="0" smtClean="0"/>
              <a:t>     - Cure Rate</a:t>
            </a:r>
          </a:p>
          <a:p>
            <a:r>
              <a:rPr lang="en-US" sz="2800" dirty="0" smtClean="0"/>
              <a:t>Progress Towards MDGs</a:t>
            </a:r>
          </a:p>
          <a:p>
            <a:r>
              <a:rPr lang="en-US" sz="2800" dirty="0" smtClean="0"/>
              <a:t>Cost Effectiveness of Program</a:t>
            </a:r>
          </a:p>
          <a:p>
            <a:r>
              <a:rPr lang="en-US" sz="2800" dirty="0" smtClean="0">
                <a:latin typeface="+mj-lt"/>
              </a:rPr>
              <a:t>RNTCP- DOTS-Plus</a:t>
            </a:r>
            <a:endParaRPr lang="en-US" sz="2800" dirty="0" smtClean="0">
              <a:latin typeface="Garamond" pitchFamily="18" charset="0"/>
            </a:endParaRPr>
          </a:p>
          <a:p>
            <a:r>
              <a:rPr lang="en-US" sz="2800" dirty="0" smtClean="0"/>
              <a:t>Changes in RNTCP policy</a:t>
            </a:r>
          </a:p>
          <a:p>
            <a:r>
              <a:rPr lang="en-US" sz="2800" dirty="0" smtClean="0"/>
              <a:t>Challenges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457200" y="152400"/>
            <a:ext cx="8077200" cy="381000"/>
          </a:xfrm>
          <a:noFill/>
        </p:spPr>
        <p:txBody>
          <a:bodyPr lIns="90488" tIns="44450" rIns="90488" bIns="44450" anchor="ctr">
            <a:normAutofit fontScale="90000"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/>
            </a:r>
            <a:br>
              <a:rPr lang="en-US" sz="3200" b="1" dirty="0" smtClean="0">
                <a:solidFill>
                  <a:srgbClr val="FF0000"/>
                </a:solidFill>
              </a:rPr>
            </a:br>
            <a:r>
              <a:rPr lang="en-US" sz="3200" b="1" dirty="0" smtClean="0">
                <a:solidFill>
                  <a:srgbClr val="FF0000"/>
                </a:solidFill>
              </a:rPr>
              <a:t>Estimated epidemiological burden of TB </a:t>
            </a:r>
            <a:br>
              <a:rPr lang="en-US" sz="3200" b="1" dirty="0" smtClean="0">
                <a:solidFill>
                  <a:srgbClr val="FF0000"/>
                </a:solidFill>
              </a:rPr>
            </a:br>
            <a:endParaRPr lang="en-US" sz="3000" b="1" dirty="0" smtClean="0">
              <a:solidFill>
                <a:srgbClr val="0000CC"/>
              </a:solidFill>
            </a:endParaRPr>
          </a:p>
        </p:txBody>
      </p:sp>
      <p:graphicFrame>
        <p:nvGraphicFramePr>
          <p:cNvPr id="1026" name="Object 3"/>
          <p:cNvGraphicFramePr>
            <a:graphicFrameLocks noChangeAspect="1"/>
          </p:cNvGraphicFramePr>
          <p:nvPr/>
        </p:nvGraphicFramePr>
        <p:xfrm>
          <a:off x="1828800" y="1219200"/>
          <a:ext cx="8147050" cy="5100638"/>
        </p:xfrm>
        <a:graphic>
          <a:graphicData uri="http://schemas.openxmlformats.org/presentationml/2006/ole">
            <p:oleObj spid="_x0000_s7170" r:id="rId3" imgW="8144962" imgH="5096698" progId="Excel.Sheet.8">
              <p:embed/>
            </p:oleObj>
          </a:graphicData>
        </a:graphic>
      </p:graphicFrame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123825" y="6454775"/>
            <a:ext cx="8915400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 b="1" dirty="0">
                <a:solidFill>
                  <a:srgbClr val="CC0000"/>
                </a:solidFill>
              </a:rPr>
              <a:t>Source</a:t>
            </a:r>
            <a:r>
              <a:rPr lang="en-US" sz="1200" b="1" dirty="0" smtClean="0">
                <a:solidFill>
                  <a:srgbClr val="CC0000"/>
                </a:solidFill>
              </a:rPr>
              <a:t>: </a:t>
            </a:r>
            <a:r>
              <a:rPr lang="en-US" sz="1200" b="1" dirty="0">
                <a:solidFill>
                  <a:srgbClr val="CC0000"/>
                </a:solidFill>
              </a:rPr>
              <a:t>WHO Report 2008: Global Tuberculosis Control; Surveillance, Planning and Financing</a:t>
            </a:r>
          </a:p>
        </p:txBody>
      </p:sp>
      <p:sp>
        <p:nvSpPr>
          <p:cNvPr id="1030" name="Text Box 6"/>
          <p:cNvSpPr txBox="1">
            <a:spLocks noChangeArrowheads="1"/>
          </p:cNvSpPr>
          <p:nvPr/>
        </p:nvSpPr>
        <p:spPr bwMode="auto">
          <a:xfrm>
            <a:off x="76200" y="3048000"/>
            <a:ext cx="3200400" cy="10156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000" b="1" dirty="0"/>
              <a:t>India is 17</a:t>
            </a:r>
            <a:r>
              <a:rPr lang="en-US" sz="2000" b="1" baseline="30000" dirty="0"/>
              <a:t>th</a:t>
            </a:r>
            <a:r>
              <a:rPr lang="en-US" sz="2000" b="1" dirty="0"/>
              <a:t> among 22 High Burden Countries </a:t>
            </a:r>
            <a:r>
              <a:rPr lang="en-US" sz="2000" b="1" dirty="0" smtClean="0"/>
              <a:t>(</a:t>
            </a:r>
            <a:r>
              <a:rPr lang="en-US" sz="2000" b="1" dirty="0"/>
              <a:t>in terms of TB incidence rate)</a:t>
            </a:r>
          </a:p>
        </p:txBody>
      </p:sp>
      <p:sp>
        <p:nvSpPr>
          <p:cNvPr id="7" name="Rectangle 6"/>
          <p:cNvSpPr/>
          <p:nvPr/>
        </p:nvSpPr>
        <p:spPr>
          <a:xfrm>
            <a:off x="4419600" y="914400"/>
            <a:ext cx="3657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India is </a:t>
            </a:r>
            <a:r>
              <a:rPr lang="en-US" b="1" dirty="0" smtClean="0">
                <a:solidFill>
                  <a:srgbClr val="D60093"/>
                </a:solidFill>
              </a:rPr>
              <a:t>Highest </a:t>
            </a:r>
            <a:r>
              <a:rPr lang="en-US" b="1" dirty="0" smtClean="0">
                <a:solidFill>
                  <a:srgbClr val="0000CC"/>
                </a:solidFill>
              </a:rPr>
              <a:t>TB Burden Country </a:t>
            </a:r>
          </a:p>
        </p:txBody>
      </p:sp>
      <p:sp>
        <p:nvSpPr>
          <p:cNvPr id="8" name="Rectangle 7"/>
          <p:cNvSpPr/>
          <p:nvPr/>
        </p:nvSpPr>
        <p:spPr>
          <a:xfrm>
            <a:off x="76200" y="4724400"/>
            <a:ext cx="2438400" cy="92333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en-US" b="1" dirty="0" smtClean="0"/>
              <a:t>National ARTI- 75 NSP PTB cases/100,000 population</a:t>
            </a:r>
          </a:p>
        </p:txBody>
      </p:sp>
      <p:graphicFrame>
        <p:nvGraphicFramePr>
          <p:cNvPr id="13" name="Content Placeholder 3"/>
          <p:cNvGraphicFramePr>
            <a:graphicFrameLocks/>
          </p:cNvGraphicFramePr>
          <p:nvPr/>
        </p:nvGraphicFramePr>
        <p:xfrm>
          <a:off x="76200" y="980440"/>
          <a:ext cx="3352800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28800"/>
                <a:gridCol w="838200"/>
                <a:gridCol w="685800"/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Global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India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Annual incidence of TB (million)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9.3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1.9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HIV + among TB 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15%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0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228600"/>
            <a:ext cx="8229600" cy="1143000"/>
          </a:xfrm>
        </p:spPr>
        <p:txBody>
          <a:bodyPr/>
          <a:lstStyle/>
          <a:p>
            <a:pPr algn="ctr" eaLnBrk="1" hangingPunct="1"/>
            <a:r>
              <a:rPr lang="en-US" sz="3200" b="1" dirty="0" smtClean="0">
                <a:solidFill>
                  <a:srgbClr val="FF0000"/>
                </a:solidFill>
              </a:rPr>
              <a:t>Revised National TB Control Program (RNTCP)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1447800"/>
            <a:ext cx="8305800" cy="4678363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Launched in 1997 based on WHO DOTS Strategy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28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400" b="1" dirty="0" smtClean="0"/>
              <a:t>Entire country covered in March’06</a:t>
            </a:r>
          </a:p>
          <a:p>
            <a:pPr eaLnBrk="1" hangingPunct="1">
              <a:lnSpc>
                <a:spcPct val="80000"/>
              </a:lnSpc>
              <a:buNone/>
            </a:pPr>
            <a:r>
              <a:rPr lang="en-US" sz="2800" dirty="0" smtClean="0"/>
              <a:t>          </a:t>
            </a:r>
            <a:r>
              <a:rPr lang="en-US" sz="2400" dirty="0" smtClean="0"/>
              <a:t>(632 districts/reporting units)</a:t>
            </a:r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endParaRPr lang="en-US" sz="2800" dirty="0" smtClean="0"/>
          </a:p>
          <a:p>
            <a:pPr eaLnBrk="1" hangingPunct="1">
              <a:lnSpc>
                <a:spcPct val="80000"/>
              </a:lnSpc>
            </a:pPr>
            <a:r>
              <a:rPr lang="en-US" sz="2800" dirty="0" smtClean="0"/>
              <a:t>Implemented as 100% centrally sponsored program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800" dirty="0" smtClean="0"/>
          </a:p>
          <a:p>
            <a:pPr lvl="1" eaLnBrk="1" hangingPunct="1">
              <a:lnSpc>
                <a:spcPct val="80000"/>
              </a:lnSpc>
            </a:pPr>
            <a:r>
              <a:rPr lang="en-US" sz="2400" b="1" dirty="0" err="1" smtClean="0"/>
              <a:t>GoI</a:t>
            </a:r>
            <a:r>
              <a:rPr lang="en-US" sz="2400" b="1" dirty="0" smtClean="0"/>
              <a:t> is committed to continue support till TB ceases to be a public health problem in country </a:t>
            </a:r>
          </a:p>
          <a:p>
            <a:pPr eaLnBrk="1" hangingPunct="1">
              <a:lnSpc>
                <a:spcPct val="80000"/>
              </a:lnSpc>
              <a:buNone/>
            </a:pPr>
            <a:endParaRPr lang="en-US" sz="28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5562600" y="2362200"/>
            <a:ext cx="3200400" cy="9541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Largest &amp; fastest expanding program </a:t>
            </a:r>
            <a:endParaRPr lang="en-US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2238"/>
            <a:ext cx="8229600" cy="41116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solidFill>
                  <a:srgbClr val="FF0000"/>
                </a:solidFill>
              </a:rPr>
              <a:t/>
            </a:r>
            <a:br>
              <a:rPr lang="en-US" sz="3600" b="1" dirty="0" smtClean="0">
                <a:solidFill>
                  <a:srgbClr val="FF0000"/>
                </a:solidFill>
              </a:rPr>
            </a:br>
            <a:r>
              <a:rPr lang="en-US" sz="3600" b="1" dirty="0" smtClean="0">
                <a:solidFill>
                  <a:srgbClr val="FF0000"/>
                </a:solidFill>
              </a:rPr>
              <a:t>RNTCP…</a:t>
            </a:r>
            <a:r>
              <a:rPr lang="en-US" sz="3600" dirty="0" smtClean="0"/>
              <a:t/>
            </a:r>
            <a:br>
              <a:rPr lang="en-US" sz="3600" dirty="0" smtClean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763000" cy="4525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" y="762000"/>
            <a:ext cx="84582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All components of STOP TB Strategy-2006 are being implemented</a:t>
            </a:r>
            <a:r>
              <a:rPr lang="en-US" b="1" dirty="0" smtClean="0"/>
              <a:t/>
            </a:r>
            <a:br>
              <a:rPr lang="en-US" b="1" dirty="0" smtClean="0"/>
            </a:br>
            <a:endParaRPr lang="en-US" b="1" dirty="0"/>
          </a:p>
        </p:txBody>
      </p:sp>
      <p:sp>
        <p:nvSpPr>
          <p:cNvPr id="8" name="Rectangle 7"/>
          <p:cNvSpPr/>
          <p:nvPr/>
        </p:nvSpPr>
        <p:spPr>
          <a:xfrm>
            <a:off x="304800" y="1447800"/>
            <a:ext cx="8534400" cy="41549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 marL="609600" indent="-609600">
              <a:buFontTx/>
              <a:buAutoNum type="arabicPeriod"/>
            </a:pPr>
            <a:r>
              <a:rPr lang="en-US" sz="2400" dirty="0" smtClean="0"/>
              <a:t>Pursuing high-quality DOTS expansion and enhancement</a:t>
            </a:r>
          </a:p>
          <a:p>
            <a:pPr marL="609600" indent="-609600">
              <a:buFontTx/>
              <a:buAutoNum type="arabicPeriod"/>
            </a:pPr>
            <a:endParaRPr lang="en-US" sz="2400" dirty="0" smtClean="0"/>
          </a:p>
          <a:p>
            <a:pPr marL="609600" indent="-609600">
              <a:buFontTx/>
              <a:buAutoNum type="arabicPeriod"/>
            </a:pPr>
            <a:r>
              <a:rPr lang="en-US" sz="2400" dirty="0" smtClean="0"/>
              <a:t>Addressing TB/HIV, MDR-TB and other challenges</a:t>
            </a:r>
          </a:p>
          <a:p>
            <a:pPr marL="609600" indent="-609600">
              <a:buFontTx/>
              <a:buAutoNum type="arabicPeriod"/>
            </a:pPr>
            <a:endParaRPr lang="en-US" sz="2400" dirty="0" smtClean="0"/>
          </a:p>
          <a:p>
            <a:pPr marL="609600" indent="-609600">
              <a:buFontTx/>
              <a:buAutoNum type="arabicPeriod"/>
            </a:pPr>
            <a:r>
              <a:rPr lang="en-US" sz="2400" dirty="0" smtClean="0"/>
              <a:t>Contributing to health system strengthening</a:t>
            </a:r>
          </a:p>
          <a:p>
            <a:pPr marL="609600" indent="-609600">
              <a:buFontTx/>
              <a:buAutoNum type="arabicPeriod"/>
            </a:pPr>
            <a:endParaRPr lang="en-US" sz="2400" dirty="0" smtClean="0"/>
          </a:p>
          <a:p>
            <a:pPr marL="609600" indent="-609600">
              <a:buFontTx/>
              <a:buAutoNum type="arabicPeriod"/>
            </a:pPr>
            <a:r>
              <a:rPr lang="en-US" sz="2400" dirty="0" smtClean="0"/>
              <a:t>Engaging all health providers</a:t>
            </a:r>
          </a:p>
          <a:p>
            <a:pPr marL="609600" indent="-609600">
              <a:buFontTx/>
              <a:buAutoNum type="arabicPeriod"/>
            </a:pPr>
            <a:endParaRPr lang="en-US" sz="2400" dirty="0" smtClean="0"/>
          </a:p>
          <a:p>
            <a:pPr marL="609600" indent="-609600">
              <a:buFontTx/>
              <a:buAutoNum type="arabicPeriod"/>
            </a:pPr>
            <a:r>
              <a:rPr lang="en-US" sz="2400" dirty="0" smtClean="0"/>
              <a:t>Empowering people with TB, and communities</a:t>
            </a:r>
          </a:p>
          <a:p>
            <a:pPr marL="609600" indent="-609600">
              <a:buFontTx/>
              <a:buAutoNum type="arabicPeriod"/>
            </a:pPr>
            <a:endParaRPr lang="en-US" sz="2400" dirty="0" smtClean="0"/>
          </a:p>
          <a:p>
            <a:pPr marL="609600" indent="-609600">
              <a:buFontTx/>
              <a:buAutoNum type="arabicPeriod"/>
            </a:pPr>
            <a:r>
              <a:rPr lang="en-US" sz="2400" dirty="0" smtClean="0"/>
              <a:t>Enabling and promoting research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676400" y="457200"/>
            <a:ext cx="559659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RNTCP performance- 2009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9600" y="1196876"/>
            <a:ext cx="7772400" cy="36009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sz="2800" dirty="0" smtClean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Continue to achieve </a:t>
            </a:r>
            <a:r>
              <a:rPr lang="en-US" sz="28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twin objectives </a:t>
            </a:r>
            <a:r>
              <a:rPr lang="en-US" sz="2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of NSP case detection and </a:t>
            </a:r>
            <a:r>
              <a:rPr lang="en-US" sz="2800" dirty="0" smtClean="0">
                <a:solidFill>
                  <a:srgbClr val="D60093"/>
                </a:solidFill>
                <a:latin typeface="Times New Roman" pitchFamily="18" charset="0"/>
                <a:cs typeface="Times New Roman" pitchFamily="18" charset="0"/>
              </a:rPr>
              <a:t>cure rate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at the national level</a:t>
            </a:r>
          </a:p>
          <a:p>
            <a:endParaRPr lang="en-US" sz="2400" dirty="0" smtClean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New Sputum Positive Case Detection Rate ≥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70%</a:t>
            </a:r>
            <a:endParaRPr lang="en-US" sz="2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endParaRPr lang="en-US" sz="2400" dirty="0" smtClean="0">
              <a:latin typeface="Times New Roman" pitchFamily="18" charset="0"/>
              <a:cs typeface="Times New Roman" pitchFamily="18" charset="0"/>
              <a:sym typeface="Wingdings" pitchFamily="2" charset="2"/>
            </a:endParaRPr>
          </a:p>
          <a:p>
            <a:pPr>
              <a:buFont typeface="Wingdings" pitchFamily="2" charset="2"/>
              <a:buChar char="§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Cure rate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≥ 85%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endParaRPr lang="en-US" sz="2400" dirty="0">
              <a:solidFill>
                <a:srgbClr val="D6009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ontent Placeholder 4"/>
          <p:cNvGraphicFramePr>
            <a:graphicFrameLocks/>
          </p:cNvGraphicFramePr>
          <p:nvPr/>
        </p:nvGraphicFramePr>
        <p:xfrm>
          <a:off x="533399" y="1751161"/>
          <a:ext cx="8077201" cy="31256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1"/>
                <a:gridCol w="2209800"/>
                <a:gridCol w="1828800"/>
                <a:gridCol w="1476054"/>
                <a:gridCol w="1724346"/>
              </a:tblGrid>
              <a:tr h="1250650">
                <a:tc>
                  <a:txBody>
                    <a:bodyPr/>
                    <a:lstStyle/>
                    <a:p>
                      <a:endParaRPr lang="en-US" sz="2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Suspects 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Examined/ </a:t>
                      </a:r>
                      <a:r>
                        <a:rPr lang="en-U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lakh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pop</a:t>
                      </a:r>
                    </a:p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Annualized new </a:t>
                      </a:r>
                      <a:r>
                        <a:rPr lang="en-U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sm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 CDR (%)</a:t>
                      </a:r>
                    </a:p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Cure rate 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 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new </a:t>
                      </a:r>
                      <a:r>
                        <a:rPr lang="en-U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Sm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 pt</a:t>
                      </a:r>
                    </a:p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solidFill>
                            <a:schemeClr val="tx1"/>
                          </a:solidFill>
                        </a:rPr>
                        <a:t>T/t success</a:t>
                      </a:r>
                      <a:r>
                        <a:rPr lang="en-US" sz="1800" baseline="0" dirty="0" smtClean="0">
                          <a:solidFill>
                            <a:schemeClr val="tx1"/>
                          </a:solidFill>
                        </a:rPr>
                        <a:t> rate 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of 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new </a:t>
                      </a:r>
                      <a:r>
                        <a:rPr lang="en-US" sz="1800" b="1" kern="1200" baseline="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Sm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+ pt</a:t>
                      </a:r>
                    </a:p>
                    <a:p>
                      <a:endParaRPr lang="en-US" sz="18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40000"/>
                        <a:lumOff val="60000"/>
                      </a:schemeClr>
                    </a:solidFill>
                  </a:tcPr>
                </a:tc>
              </a:tr>
              <a:tr h="624997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India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154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59(78)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85%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87%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24997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MH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137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48(60)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83%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85%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624997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WR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147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40(50)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67%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82%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3" name="Rectangle 2"/>
          <p:cNvSpPr/>
          <p:nvPr/>
        </p:nvSpPr>
        <p:spPr>
          <a:xfrm>
            <a:off x="1676400" y="457200"/>
            <a:ext cx="486562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RNTCP 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performance…</a:t>
            </a:r>
            <a:endParaRPr lang="en-US" sz="36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858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/>
            </a:r>
            <a:br>
              <a:rPr lang="en-US" sz="2800" b="1" dirty="0" smtClean="0">
                <a:solidFill>
                  <a:srgbClr val="FF0000"/>
                </a:solidFill>
              </a:rPr>
            </a:br>
            <a:r>
              <a:rPr lang="en-US" sz="2800" b="1" dirty="0" smtClean="0">
                <a:solidFill>
                  <a:srgbClr val="FF0000"/>
                </a:solidFill>
              </a:rPr>
              <a:t/>
            </a:r>
            <a:br>
              <a:rPr lang="en-US" sz="2800" b="1" dirty="0" smtClean="0">
                <a:solidFill>
                  <a:srgbClr val="FF0000"/>
                </a:solidFill>
              </a:rPr>
            </a:br>
            <a:r>
              <a:rPr lang="en-US" sz="2800" b="1" dirty="0" smtClean="0">
                <a:solidFill>
                  <a:srgbClr val="FF0000"/>
                </a:solidFill>
              </a:rPr>
              <a:t/>
            </a:r>
            <a:br>
              <a:rPr lang="en-US" sz="2800" b="1" dirty="0" smtClean="0">
                <a:solidFill>
                  <a:srgbClr val="FF0000"/>
                </a:solidFill>
              </a:rPr>
            </a:br>
            <a:r>
              <a:rPr lang="en-US" sz="2800" b="1" dirty="0" smtClean="0">
                <a:solidFill>
                  <a:srgbClr val="FF0000"/>
                </a:solidFill>
              </a:rPr>
              <a:t/>
            </a:r>
            <a:br>
              <a:rPr lang="en-US" sz="2800" b="1" dirty="0" smtClean="0">
                <a:solidFill>
                  <a:srgbClr val="FF0000"/>
                </a:solidFill>
              </a:rPr>
            </a:br>
            <a:r>
              <a:rPr lang="en-US" sz="2800" b="1" dirty="0" smtClean="0">
                <a:solidFill>
                  <a:srgbClr val="FF0000"/>
                </a:solidFill>
              </a:rPr>
              <a:t/>
            </a:r>
            <a:br>
              <a:rPr lang="en-US" sz="2800" b="1" dirty="0" smtClean="0">
                <a:solidFill>
                  <a:srgbClr val="FF0000"/>
                </a:solidFill>
              </a:rPr>
            </a:br>
            <a:r>
              <a:rPr lang="en-US" sz="2400" b="1" dirty="0" smtClean="0">
                <a:solidFill>
                  <a:srgbClr val="FF0000"/>
                </a:solidFill>
              </a:rPr>
              <a:t>TB Suspects Examined per 100,000 Population(2000-2009)</a:t>
            </a:r>
            <a:br>
              <a:rPr lang="en-US" sz="2400" b="1" dirty="0" smtClean="0">
                <a:solidFill>
                  <a:srgbClr val="FF0000"/>
                </a:solidFill>
              </a:rPr>
            </a:br>
            <a:r>
              <a:rPr lang="en-US" sz="2800" b="1" dirty="0" smtClean="0">
                <a:solidFill>
                  <a:srgbClr val="FF0000"/>
                </a:solidFill>
              </a:rPr>
              <a:t/>
            </a:r>
            <a:br>
              <a:rPr lang="en-US" sz="2800" b="1" dirty="0" smtClean="0">
                <a:solidFill>
                  <a:srgbClr val="FF0000"/>
                </a:solidFill>
              </a:rPr>
            </a:br>
            <a:endParaRPr lang="en-US" sz="2800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sz="2600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27649" name="Picture 1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6">
                <a:lumMod val="40000"/>
                <a:lumOff val="6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28600" y="1447800"/>
            <a:ext cx="86868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6"/>
          <p:cNvSpPr>
            <a:spLocks noChangeArrowheads="1"/>
          </p:cNvSpPr>
          <p:nvPr/>
        </p:nvSpPr>
        <p:spPr bwMode="auto">
          <a:xfrm>
            <a:off x="457200" y="152400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36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Achievements Under RNTCP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Achievements …</a:t>
            </a:r>
            <a:r>
              <a:rPr lang="en-US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Case </a:t>
            </a:r>
            <a:r>
              <a:rPr lang="en-US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Detection Rate and Treatment Success Rate</a:t>
            </a:r>
            <a:br>
              <a:rPr lang="en-US" sz="27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accent6">
                <a:lumMod val="40000"/>
                <a:lumOff val="6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66700" y="1219200"/>
            <a:ext cx="8610600" cy="487680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685800" y="6248401"/>
            <a:ext cx="75437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/>
            <a:r>
              <a:rPr lang="en-US" sz="2000" b="1" dirty="0" smtClean="0"/>
              <a:t>CDR-  72% </a:t>
            </a:r>
            <a:r>
              <a:rPr lang="en-US" sz="2000" b="1" dirty="0" smtClean="0">
                <a:sym typeface="Wingdings" pitchFamily="2" charset="2"/>
              </a:rPr>
              <a:t></a:t>
            </a:r>
            <a:r>
              <a:rPr lang="en-US" sz="2000" b="1" dirty="0" smtClean="0"/>
              <a:t>78%                              Treatment success rate- 85% </a:t>
            </a:r>
            <a:r>
              <a:rPr lang="en-US" sz="2000" b="1" dirty="0" smtClean="0">
                <a:sym typeface="Wingdings" pitchFamily="2" charset="2"/>
              </a:rPr>
              <a:t> </a:t>
            </a:r>
            <a:r>
              <a:rPr lang="en-US" sz="2000" b="1" dirty="0" smtClean="0"/>
              <a:t>87%</a:t>
            </a:r>
          </a:p>
          <a:p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2764</TotalTime>
  <Words>1057</Words>
  <Application>Microsoft Office PowerPoint</Application>
  <PresentationFormat>On-screen Show (4:3)</PresentationFormat>
  <Paragraphs>189</Paragraphs>
  <Slides>19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Office Theme</vt:lpstr>
      <vt:lpstr>Microsoft Office Excel 97-2003 Worksheet</vt:lpstr>
      <vt:lpstr>Status of Revised National Tuberculosis Control Program (RNTCP) in India</vt:lpstr>
      <vt:lpstr>Framework</vt:lpstr>
      <vt:lpstr> Estimated epidemiological burden of TB  </vt:lpstr>
      <vt:lpstr>Revised National TB Control Program (RNTCP)</vt:lpstr>
      <vt:lpstr> RNTCP… </vt:lpstr>
      <vt:lpstr>Slide 6</vt:lpstr>
      <vt:lpstr>Slide 7</vt:lpstr>
      <vt:lpstr>     TB Suspects Examined per 100,000 Population(2000-2009)  </vt:lpstr>
      <vt:lpstr>    Achievements … Case Detection Rate and Treatment Success Rate  </vt:lpstr>
      <vt:lpstr>Slide 10</vt:lpstr>
      <vt:lpstr>Progress Towards MDGs</vt:lpstr>
      <vt:lpstr>Cost Effectiveness of Program in India</vt:lpstr>
      <vt:lpstr>RNTCP- DOTS-Plus</vt:lpstr>
      <vt:lpstr>DOTS-Plus…</vt:lpstr>
      <vt:lpstr>Slide 15</vt:lpstr>
      <vt:lpstr>Changes in RNTCP policy on diagnosis of smear positive pulmonary TB</vt:lpstr>
      <vt:lpstr>Challenges…</vt:lpstr>
      <vt:lpstr>References</vt:lpstr>
      <vt:lpstr>Slide 19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RNTCP in India</dc:title>
  <dc:creator> </dc:creator>
  <cp:lastModifiedBy> </cp:lastModifiedBy>
  <cp:revision>68</cp:revision>
  <dcterms:created xsi:type="dcterms:W3CDTF">2009-11-27T14:31:25Z</dcterms:created>
  <dcterms:modified xsi:type="dcterms:W3CDTF">2009-12-23T06:24:09Z</dcterms:modified>
</cp:coreProperties>
</file>